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8" r:id="rId7"/>
    <p:sldId id="271" r:id="rId8"/>
    <p:sldId id="261" r:id="rId9"/>
    <p:sldId id="266" r:id="rId10"/>
    <p:sldId id="270" r:id="rId11"/>
    <p:sldId id="262" r:id="rId12"/>
    <p:sldId id="267" r:id="rId13"/>
    <p:sldId id="269" r:id="rId14"/>
    <p:sldId id="272" r:id="rId15"/>
    <p:sldId id="263" r:id="rId16"/>
    <p:sldId id="264" r:id="rId17"/>
    <p:sldId id="265"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44"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1C46917-598C-4378-A889-015CE0D48FAA}" type="datetimeFigureOut">
              <a:rPr lang="en-US" smtClean="0"/>
              <a:t>3/2/2012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EAD9350-08F0-493A-B7A8-C31B67B2D59B}"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C46917-598C-4378-A889-015CE0D48FAA}" type="datetimeFigureOut">
              <a:rPr lang="en-US" smtClean="0"/>
              <a:t>3/2/2012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C46917-598C-4378-A889-015CE0D48FAA}" type="datetimeFigureOut">
              <a:rPr lang="en-US" smtClean="0"/>
              <a:t>3/2/2012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C46917-598C-4378-A889-015CE0D48FAA}" type="datetimeFigureOut">
              <a:rPr lang="en-US" smtClean="0"/>
              <a:t>3/2/2012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C46917-598C-4378-A889-015CE0D48FAA}" type="datetimeFigureOut">
              <a:rPr lang="en-US" smtClean="0"/>
              <a:t>3/2/2012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C46917-598C-4378-A889-015CE0D48FAA}" type="datetimeFigureOut">
              <a:rPr lang="en-US" smtClean="0"/>
              <a:t>3/2/2012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D9350-08F0-493A-B7A8-C31B67B2D59B}"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C46917-598C-4378-A889-015CE0D48FAA}" type="datetimeFigureOut">
              <a:rPr lang="en-US" smtClean="0"/>
              <a:t>3/2/2012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C46917-598C-4378-A889-015CE0D48FAA}" type="datetimeFigureOut">
              <a:rPr lang="en-US" smtClean="0"/>
              <a:t>3/2/2012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C46917-598C-4378-A889-015CE0D48FAA}" type="datetimeFigureOut">
              <a:rPr lang="en-US" smtClean="0"/>
              <a:t>3/2/2012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1C46917-598C-4378-A889-015CE0D48FAA}" type="datetimeFigureOut">
              <a:rPr lang="en-US" smtClean="0"/>
              <a:t>3/2/2012</a:t>
            </a:fld>
            <a:endParaRPr lang="en-US"/>
          </a:p>
        </p:txBody>
      </p:sp>
      <p:sp>
        <p:nvSpPr>
          <p:cNvPr id="7" name="Slide Number Placeholder 6"/>
          <p:cNvSpPr>
            <a:spLocks noGrp="1"/>
          </p:cNvSpPr>
          <p:nvPr>
            <p:ph type="sldNum" sz="quarter" idx="12"/>
          </p:nvPr>
        </p:nvSpPr>
        <p:spPr/>
        <p:txBody>
          <a:bodyPr/>
          <a:lstStyle/>
          <a:p>
            <a:fld id="{1EAD9350-08F0-493A-B7A8-C31B67B2D59B}"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46917-598C-4378-A889-015CE0D48FAA}" type="datetimeFigureOut">
              <a:rPr lang="en-US" smtClean="0"/>
              <a:t>3/2/2012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EAD9350-08F0-493A-B7A8-C31B67B2D59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1C46917-598C-4378-A889-015CE0D48FAA}" type="datetimeFigureOut">
              <a:rPr lang="en-US" smtClean="0"/>
              <a:t>3/2/2012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EAD9350-08F0-493A-B7A8-C31B67B2D59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5.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creencast.com/t/OGM1ZWU5Mz" TargetMode="External"/><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avianweb.com/hummingbirds.htm" TargetMode="External"/><Relationship Id="rId2" Type="http://schemas.openxmlformats.org/officeDocument/2006/relationships/hyperlink" Target="http://www.avianweb.com/hawaiimamos.html"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hyperlink" Target="http://cctest.its.hawaii.edu:8080/central/core/cas.jsp"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creencast.com/t/ZWFhMDAz" TargetMode="External"/><Relationship Id="rId2" Type="http://schemas.openxmlformats.org/officeDocument/2006/relationships/hyperlink" Target="http://screencast.com/t/ZWE2OWExN"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creencast.com/t/OTUyZGJlMj" TargetMode="External"/><Relationship Id="rId2" Type="http://schemas.openxmlformats.org/officeDocument/2006/relationships/hyperlink" Target="http://screencast.com/t/ZjAyZmI5ZGQt" TargetMode="Externa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hyperlink" Target="http://screencast.com/t/MmUyMTU5Yz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313355" cy="1406324"/>
          </a:xfrm>
        </p:spPr>
        <p:txBody>
          <a:bodyPr/>
          <a:lstStyle/>
          <a:p>
            <a:r>
              <a:rPr lang="en-US" b="1" dirty="0" err="1"/>
              <a:t>A</a:t>
            </a:r>
            <a:r>
              <a:rPr lang="en-US" b="1" dirty="0" err="1" smtClean="0"/>
              <a:t>o`ao</a:t>
            </a:r>
            <a:r>
              <a:rPr lang="en-US" b="1" dirty="0" smtClean="0"/>
              <a:t> `</a:t>
            </a:r>
            <a:r>
              <a:rPr lang="en-US" b="1" dirty="0" err="1" smtClean="0"/>
              <a:t>i`iwi</a:t>
            </a:r>
            <a:endParaRPr lang="en-US" b="1" dirty="0"/>
          </a:p>
        </p:txBody>
      </p:sp>
      <p:sp>
        <p:nvSpPr>
          <p:cNvPr id="3" name="Subtitle 2"/>
          <p:cNvSpPr>
            <a:spLocks noGrp="1"/>
          </p:cNvSpPr>
          <p:nvPr>
            <p:ph type="subTitle" idx="1"/>
          </p:nvPr>
        </p:nvSpPr>
        <p:spPr>
          <a:xfrm>
            <a:off x="4733365" y="4343400"/>
            <a:ext cx="3309803" cy="1338309"/>
          </a:xfrm>
        </p:spPr>
        <p:txBody>
          <a:bodyPr>
            <a:normAutofit fontScale="55000" lnSpcReduction="20000"/>
          </a:bodyPr>
          <a:lstStyle/>
          <a:p>
            <a:endParaRPr lang="en-US" dirty="0" smtClean="0"/>
          </a:p>
          <a:p>
            <a:r>
              <a:rPr lang="en-US" dirty="0" smtClean="0"/>
              <a:t>Demo interactive </a:t>
            </a:r>
            <a:r>
              <a:rPr lang="en-US" dirty="0" err="1" smtClean="0"/>
              <a:t>ppt</a:t>
            </a:r>
            <a:r>
              <a:rPr lang="en-US" dirty="0" smtClean="0"/>
              <a:t> for module 7</a:t>
            </a:r>
          </a:p>
          <a:p>
            <a:r>
              <a:rPr lang="en-US" dirty="0" smtClean="0"/>
              <a:t>Dr. M. David Merrill, ETEC 750B</a:t>
            </a:r>
          </a:p>
          <a:p>
            <a:endParaRPr lang="en-US" dirty="0" smtClean="0"/>
          </a:p>
          <a:p>
            <a:pPr lvl="1" algn="l"/>
            <a:r>
              <a:rPr lang="en-US" dirty="0" smtClean="0">
                <a:solidFill>
                  <a:schemeClr val="accent1"/>
                </a:solidFill>
                <a:hlinkClick r:id="rId2" action="ppaction://hlinksldjump"/>
              </a:rPr>
              <a:t>Examples</a:t>
            </a:r>
            <a:endParaRPr lang="en-US" dirty="0" smtClean="0">
              <a:solidFill>
                <a:schemeClr val="accent1"/>
              </a:solidFill>
            </a:endParaRPr>
          </a:p>
          <a:p>
            <a:pPr lvl="1" algn="l"/>
            <a:r>
              <a:rPr lang="en-US" dirty="0" smtClean="0">
                <a:solidFill>
                  <a:schemeClr val="accent1"/>
                </a:solidFill>
                <a:hlinkClick r:id="rId3" action="ppaction://hlinksldjump"/>
              </a:rPr>
              <a:t>Q&amp;A</a:t>
            </a:r>
            <a:endParaRPr lang="en-US" dirty="0" smtClean="0">
              <a:solidFill>
                <a:schemeClr val="accent1"/>
              </a:solidFill>
            </a:endParaRPr>
          </a:p>
          <a:p>
            <a:pPr lvl="1" algn="l"/>
            <a:r>
              <a:rPr lang="en-US" dirty="0" smtClean="0">
                <a:solidFill>
                  <a:schemeClr val="accent1"/>
                </a:solidFill>
              </a:rPr>
              <a:t>About `</a:t>
            </a:r>
            <a:r>
              <a:rPr lang="en-US" dirty="0" err="1" smtClean="0">
                <a:solidFill>
                  <a:schemeClr val="accent1"/>
                </a:solidFill>
              </a:rPr>
              <a:t>i`iwi</a:t>
            </a:r>
            <a:endParaRPr lang="en-US" dirty="0">
              <a:solidFill>
                <a:schemeClr val="accent1"/>
              </a:solidFil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152400"/>
            <a:ext cx="3370730" cy="2046514"/>
          </a:xfrm>
          <a:prstGeom prst="rect">
            <a:avLst/>
          </a:prstGeom>
        </p:spPr>
      </p:pic>
      <p:sp>
        <p:nvSpPr>
          <p:cNvPr id="7" name="Right Arrow 6">
            <a:hlinkClick r:id="" action="ppaction://hlinkshowjump?jump=nextslide"/>
          </p:cNvPr>
          <p:cNvSpPr/>
          <p:nvPr/>
        </p:nvSpPr>
        <p:spPr>
          <a:xfrm>
            <a:off x="7772400" y="5562600"/>
            <a:ext cx="990600" cy="1066800"/>
          </a:xfrm>
          <a:prstGeom prst="rightArrow">
            <a:avLst>
              <a:gd name="adj1" fmla="val 70107"/>
              <a:gd name="adj2" fmla="val 48172"/>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63587852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Quiz about skeleton courses</a:t>
            </a:r>
            <a:endParaRPr lang="en-US" dirty="0"/>
          </a:p>
        </p:txBody>
      </p:sp>
      <p:sp>
        <p:nvSpPr>
          <p:cNvPr id="3" name="Content Placeholder 2"/>
          <p:cNvSpPr>
            <a:spLocks noGrp="1"/>
          </p:cNvSpPr>
          <p:nvPr>
            <p:ph idx="1"/>
          </p:nvPr>
        </p:nvSpPr>
        <p:spPr/>
        <p:txBody>
          <a:bodyPr/>
          <a:lstStyle/>
          <a:p>
            <a:endParaRPr lang="en-US" dirty="0"/>
          </a:p>
        </p:txBody>
      </p:sp>
      <p:sp>
        <p:nvSpPr>
          <p:cNvPr id="4" name="Right Arrow 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6" name="Left Arrow 5">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00368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new courses </a:t>
            </a:r>
            <a:br>
              <a:rPr lang="en-US" dirty="0" smtClean="0"/>
            </a:br>
            <a:r>
              <a:rPr lang="en-US" dirty="0" smtClean="0"/>
              <a:t>from scratch</a:t>
            </a:r>
            <a:endParaRPr lang="en-US" dirty="0"/>
          </a:p>
        </p:txBody>
      </p:sp>
      <p:sp>
        <p:nvSpPr>
          <p:cNvPr id="3" name="Text Placeholder 2"/>
          <p:cNvSpPr>
            <a:spLocks noGrp="1"/>
          </p:cNvSpPr>
          <p:nvPr>
            <p:ph type="body" idx="1"/>
          </p:nvPr>
        </p:nvSpPr>
        <p:spPr/>
        <p:txBody>
          <a:bodyPr/>
          <a:lstStyle/>
          <a:p>
            <a:r>
              <a:rPr lang="en-US" dirty="0" smtClean="0"/>
              <a:t>Title of course</a:t>
            </a:r>
            <a:endParaRPr lang="en-US" dirty="0"/>
          </a:p>
        </p:txBody>
      </p:sp>
      <p:sp>
        <p:nvSpPr>
          <p:cNvPr id="4" name="Content Placeholder 3"/>
          <p:cNvSpPr>
            <a:spLocks noGrp="1"/>
          </p:cNvSpPr>
          <p:nvPr>
            <p:ph sz="half" idx="2"/>
          </p:nvPr>
        </p:nvSpPr>
        <p:spPr/>
        <p:txBody>
          <a:bodyPr/>
          <a:lstStyle/>
          <a:p>
            <a:r>
              <a:rPr lang="en-US" dirty="0" smtClean="0"/>
              <a:t>Text or </a:t>
            </a:r>
            <a:r>
              <a:rPr lang="en-US" dirty="0" err="1" smtClean="0"/>
              <a:t>pdf</a:t>
            </a:r>
            <a:r>
              <a:rPr lang="en-US" dirty="0" smtClean="0"/>
              <a:t> image of a portion of an outline</a:t>
            </a:r>
            <a:endParaRPr lang="en-US" dirty="0"/>
          </a:p>
        </p:txBody>
      </p:sp>
      <p:sp>
        <p:nvSpPr>
          <p:cNvPr id="5" name="Text Placeholder 4"/>
          <p:cNvSpPr>
            <a:spLocks noGrp="1"/>
          </p:cNvSpPr>
          <p:nvPr>
            <p:ph type="body" sz="quarter" idx="3"/>
          </p:nvPr>
        </p:nvSpPr>
        <p:spPr/>
        <p:txBody>
          <a:bodyPr/>
          <a:lstStyle/>
          <a:p>
            <a:r>
              <a:rPr lang="en-US" dirty="0" smtClean="0"/>
              <a:t>Title of other course</a:t>
            </a:r>
            <a:endParaRPr lang="en-US" dirty="0"/>
          </a:p>
        </p:txBody>
      </p:sp>
      <p:sp>
        <p:nvSpPr>
          <p:cNvPr id="6" name="Content Placeholder 5"/>
          <p:cNvSpPr>
            <a:spLocks noGrp="1"/>
          </p:cNvSpPr>
          <p:nvPr>
            <p:ph sz="quarter" idx="4"/>
          </p:nvPr>
        </p:nvSpPr>
        <p:spPr/>
        <p:txBody>
          <a:bodyPr/>
          <a:lstStyle/>
          <a:p>
            <a:r>
              <a:rPr lang="en-US" dirty="0"/>
              <a:t>Text or </a:t>
            </a:r>
            <a:r>
              <a:rPr lang="en-US" dirty="0" err="1"/>
              <a:t>pdf</a:t>
            </a:r>
            <a:r>
              <a:rPr lang="en-US" dirty="0"/>
              <a:t> image of a portion of an outline</a:t>
            </a:r>
          </a:p>
          <a:p>
            <a:pPr marL="68580" indent="0">
              <a:buNone/>
            </a:pPr>
            <a:endParaRPr lang="en-US" dirty="0"/>
          </a:p>
        </p:txBody>
      </p:sp>
      <p:pic>
        <p:nvPicPr>
          <p:cNvPr id="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9" name="Left Arrow 8">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7478599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Instructions specific to new courses</a:t>
            </a:r>
            <a:endParaRPr lang="en-US" dirty="0"/>
          </a:p>
        </p:txBody>
      </p:sp>
      <p:pic>
        <p:nvPicPr>
          <p:cNvPr id="3"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4" name="Right Arrow 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981200" y="4495800"/>
            <a:ext cx="4607352" cy="369332"/>
          </a:xfrm>
          <a:prstGeom prst="rect">
            <a:avLst/>
          </a:prstGeom>
          <a:noFill/>
        </p:spPr>
        <p:txBody>
          <a:bodyPr wrap="none" rtlCol="0">
            <a:spAutoFit/>
          </a:bodyPr>
          <a:lstStyle/>
          <a:p>
            <a:r>
              <a:rPr lang="en-US" dirty="0" smtClean="0"/>
              <a:t>(Video/audio test only – a placeholder)</a:t>
            </a:r>
            <a:endParaRPr lang="en-US" dirty="0"/>
          </a:p>
        </p:txBody>
      </p:sp>
      <p:sp>
        <p:nvSpPr>
          <p:cNvPr id="9" name="Action Button: Movie 8">
            <a:hlinkClick r:id="rId3" highlightClick="1"/>
          </p:cNvPr>
          <p:cNvSpPr/>
          <p:nvPr/>
        </p:nvSpPr>
        <p:spPr>
          <a:xfrm>
            <a:off x="3200400" y="2743200"/>
            <a:ext cx="1981200" cy="17526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640200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about new courses</a:t>
            </a:r>
            <a:endParaRPr lang="en-US" dirty="0"/>
          </a:p>
        </p:txBody>
      </p:sp>
      <p:sp>
        <p:nvSpPr>
          <p:cNvPr id="3" name="Right Arrow 2">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748064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or comparison chart for three types of courses</a:t>
            </a:r>
            <a:endParaRPr lang="en-US" dirty="0"/>
          </a:p>
        </p:txBody>
      </p:sp>
      <p:pic>
        <p:nvPicPr>
          <p:cNvPr id="3"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4" name="Right Arrow 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968768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Q&amp;A from peer review</a:t>
            </a:r>
            <a:endParaRPr lang="en-US" dirty="0"/>
          </a:p>
        </p:txBody>
      </p:sp>
      <p:sp>
        <p:nvSpPr>
          <p:cNvPr id="11" name="Content Placeholder 10"/>
          <p:cNvSpPr>
            <a:spLocks noGrp="1"/>
          </p:cNvSpPr>
          <p:nvPr>
            <p:ph idx="1"/>
          </p:nvPr>
        </p:nvSpPr>
        <p:spPr/>
        <p:txBody>
          <a:bodyPr/>
          <a:lstStyle/>
          <a:p>
            <a:r>
              <a:rPr lang="en-US" dirty="0">
                <a:solidFill>
                  <a:schemeClr val="accent1"/>
                </a:solidFill>
              </a:rPr>
              <a:t>Why there is a need to store course outlines in a database? </a:t>
            </a:r>
            <a:endParaRPr lang="en-US" dirty="0" smtClean="0">
              <a:solidFill>
                <a:schemeClr val="accent1"/>
              </a:solidFill>
            </a:endParaRPr>
          </a:p>
          <a:p>
            <a:r>
              <a:rPr lang="en-US" dirty="0" smtClean="0"/>
              <a:t>A </a:t>
            </a:r>
            <a:r>
              <a:rPr lang="en-US" dirty="0"/>
              <a:t>current administrative decision is that outlines are to be shared and/or accessible between the ten campuses of the UH system. Currently at many campuses the course outlines (if they exist) are paper documents stored in file cabinets.</a:t>
            </a:r>
          </a:p>
          <a:p>
            <a:endParaRPr lang="en-US" dirty="0"/>
          </a:p>
        </p:txBody>
      </p:sp>
      <p:pic>
        <p:nvPicPr>
          <p:cNvPr id="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13" name="Left Arrow 12">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171981567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Q&amp;A from peer review</a:t>
            </a:r>
          </a:p>
        </p:txBody>
      </p:sp>
      <p:sp>
        <p:nvSpPr>
          <p:cNvPr id="9" name="Content Placeholder 8"/>
          <p:cNvSpPr>
            <a:spLocks noGrp="1"/>
          </p:cNvSpPr>
          <p:nvPr>
            <p:ph idx="1"/>
          </p:nvPr>
        </p:nvSpPr>
        <p:spPr/>
        <p:txBody>
          <a:bodyPr>
            <a:normAutofit lnSpcReduction="10000"/>
          </a:bodyPr>
          <a:lstStyle/>
          <a:p>
            <a:r>
              <a:rPr lang="en-US" dirty="0">
                <a:solidFill>
                  <a:schemeClr val="accent1"/>
                </a:solidFill>
              </a:rPr>
              <a:t>From my understanding, your project will be </a:t>
            </a:r>
            <a:r>
              <a:rPr lang="en-US" dirty="0" smtClean="0">
                <a:solidFill>
                  <a:schemeClr val="accent1"/>
                </a:solidFill>
              </a:rPr>
              <a:t>focused </a:t>
            </a:r>
            <a:r>
              <a:rPr lang="en-US" dirty="0">
                <a:solidFill>
                  <a:schemeClr val="accent1"/>
                </a:solidFill>
              </a:rPr>
              <a:t>on teaching people how to use the skills to manipulate the database or how to answer those three questions?</a:t>
            </a:r>
            <a:r>
              <a:rPr lang="en-US" dirty="0">
                <a:solidFill>
                  <a:schemeClr val="accent1"/>
                </a:solidFill>
              </a:rPr>
              <a:t> </a:t>
            </a:r>
            <a:endParaRPr lang="en-US" dirty="0" smtClean="0">
              <a:solidFill>
                <a:schemeClr val="accent1"/>
              </a:solidFill>
            </a:endParaRPr>
          </a:p>
          <a:p>
            <a:r>
              <a:rPr lang="en-US" dirty="0" smtClean="0"/>
              <a:t>The </a:t>
            </a:r>
            <a:r>
              <a:rPr lang="en-US" dirty="0"/>
              <a:t>revised project will focus on the increased complexity from a more simple course deactivation, to a more complex update of a skeletal version of a course, to the most complex – creation of a new course outline.</a:t>
            </a:r>
          </a:p>
          <a:p>
            <a:endParaRPr lang="en-US" dirty="0"/>
          </a:p>
        </p:txBody>
      </p:sp>
      <p:pic>
        <p:nvPicPr>
          <p:cNvPr id="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11" name="Left Arrow 10">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92416619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Q&amp;A from peer review</a:t>
            </a:r>
          </a:p>
        </p:txBody>
      </p:sp>
      <p:sp>
        <p:nvSpPr>
          <p:cNvPr id="3" name="Content Placeholder 2"/>
          <p:cNvSpPr>
            <a:spLocks noGrp="1"/>
          </p:cNvSpPr>
          <p:nvPr>
            <p:ph idx="1"/>
          </p:nvPr>
        </p:nvSpPr>
        <p:spPr/>
        <p:txBody>
          <a:bodyPr>
            <a:normAutofit fontScale="70000" lnSpcReduction="20000"/>
          </a:bodyPr>
          <a:lstStyle/>
          <a:p>
            <a:r>
              <a:rPr lang="en-US" dirty="0">
                <a:solidFill>
                  <a:schemeClr val="accent1"/>
                </a:solidFill>
              </a:rPr>
              <a:t>Does this database </a:t>
            </a:r>
            <a:r>
              <a:rPr lang="en-US" dirty="0" smtClean="0">
                <a:solidFill>
                  <a:schemeClr val="accent1"/>
                </a:solidFill>
              </a:rPr>
              <a:t>work </a:t>
            </a:r>
            <a:r>
              <a:rPr lang="en-US" dirty="0">
                <a:solidFill>
                  <a:schemeClr val="accent1"/>
                </a:solidFill>
              </a:rPr>
              <a:t>like </a:t>
            </a:r>
            <a:r>
              <a:rPr lang="en-US" dirty="0" smtClean="0">
                <a:solidFill>
                  <a:schemeClr val="accent1"/>
                </a:solidFill>
              </a:rPr>
              <a:t>the </a:t>
            </a:r>
            <a:r>
              <a:rPr lang="en-US" dirty="0" err="1" smtClean="0">
                <a:solidFill>
                  <a:schemeClr val="accent1"/>
                </a:solidFill>
              </a:rPr>
              <a:t>Laulima</a:t>
            </a:r>
            <a:r>
              <a:rPr lang="en-US" dirty="0" smtClean="0">
                <a:solidFill>
                  <a:schemeClr val="accent1"/>
                </a:solidFill>
              </a:rPr>
              <a:t> </a:t>
            </a:r>
            <a:r>
              <a:rPr lang="en-US" dirty="0">
                <a:solidFill>
                  <a:schemeClr val="accent1"/>
                </a:solidFill>
              </a:rPr>
              <a:t>system?</a:t>
            </a:r>
            <a:r>
              <a:rPr lang="en-US" dirty="0">
                <a:solidFill>
                  <a:schemeClr val="accent1"/>
                </a:solidFill>
              </a:rPr>
              <a:t> </a:t>
            </a:r>
            <a:endParaRPr lang="en-US" dirty="0" smtClean="0">
              <a:solidFill>
                <a:schemeClr val="accent1"/>
              </a:solidFill>
            </a:endParaRPr>
          </a:p>
          <a:p>
            <a:endParaRPr lang="en-US" dirty="0"/>
          </a:p>
          <a:p>
            <a:r>
              <a:rPr lang="en-US" dirty="0" smtClean="0"/>
              <a:t>No</a:t>
            </a:r>
            <a:r>
              <a:rPr lang="en-US" dirty="0"/>
              <a:t>, not at all. Perhaps you are confusing courses with class sections. A course outline in Curriculum Central can be thought of as a master course that all class sections are based on, for example the first semester of French might be FR 101. Students enroll in FR101 taught by professor X on Tuesdays and Thursdays as a specific class section with a CRN number in the Banner registration system. The course outline for freshman mathematics (MATH 100) in Curriculum Central would be the master course that suggests content, course objectives, and grading methods for any and all MATH 100 classes. The individual MATH 100 sections assigned to specific professors are referred to as classes.</a:t>
            </a:r>
          </a:p>
        </p:txBody>
      </p:sp>
      <p:sp>
        <p:nvSpPr>
          <p:cNvPr id="4" name="Left Arrow 3">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6" name="Right Arrow 5">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15182000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t>
            </a:r>
            <a:r>
              <a:rPr lang="en-US" dirty="0" err="1" smtClean="0"/>
              <a:t>i`iwi</a:t>
            </a:r>
            <a:r>
              <a:rPr lang="en-US" dirty="0" smtClean="0"/>
              <a:t> bird</a:t>
            </a:r>
            <a:endParaRPr lang="en-US" dirty="0"/>
          </a:p>
        </p:txBody>
      </p:sp>
      <p:sp>
        <p:nvSpPr>
          <p:cNvPr id="3" name="Content Placeholder 2"/>
          <p:cNvSpPr>
            <a:spLocks noGrp="1"/>
          </p:cNvSpPr>
          <p:nvPr>
            <p:ph idx="1"/>
          </p:nvPr>
        </p:nvSpPr>
        <p:spPr/>
        <p:txBody>
          <a:bodyPr>
            <a:normAutofit fontScale="62500" lnSpcReduction="20000"/>
          </a:bodyPr>
          <a:lstStyle/>
          <a:p>
            <a:pPr marL="68580" indent="0">
              <a:buNone/>
            </a:pPr>
            <a:r>
              <a:rPr lang="en-US" dirty="0"/>
              <a:t>The adult </a:t>
            </a:r>
            <a:r>
              <a:rPr lang="en-US" i="1" dirty="0"/>
              <a:t>'</a:t>
            </a:r>
            <a:r>
              <a:rPr lang="en-US" i="1" dirty="0" err="1"/>
              <a:t>i'iwi</a:t>
            </a:r>
            <a:r>
              <a:rPr lang="en-US" dirty="0"/>
              <a:t> is mostly fiery red, with black wings and tail and a long, curved, salmon-colored bill used primarily for drinking nectar. The contrast of the red and black plumage with surrounding green foliage makes the </a:t>
            </a:r>
            <a:r>
              <a:rPr lang="en-US" i="1" dirty="0"/>
              <a:t>'</a:t>
            </a:r>
            <a:r>
              <a:rPr lang="en-US" i="1" dirty="0" err="1"/>
              <a:t>i'iwi</a:t>
            </a:r>
            <a:r>
              <a:rPr lang="en-US" dirty="0"/>
              <a:t> one of the most easily seen Hawaiian birds. Younger birds have a more spotted golden plumage and ivory bills and were mistaken for a different species by early naturalists on Hawai'i. The </a:t>
            </a:r>
            <a:r>
              <a:rPr lang="en-US" i="1" dirty="0"/>
              <a:t>'</a:t>
            </a:r>
            <a:r>
              <a:rPr lang="en-US" i="1" dirty="0" err="1"/>
              <a:t>i'iwi</a:t>
            </a:r>
            <a:r>
              <a:rPr lang="en-US" dirty="0"/>
              <a:t>, even though it was used in the feather trade, was less affected than the </a:t>
            </a:r>
            <a:r>
              <a:rPr lang="en-US" dirty="0">
                <a:hlinkClick r:id="rId2"/>
              </a:rPr>
              <a:t>Hawai'i </a:t>
            </a:r>
            <a:r>
              <a:rPr lang="en-US" dirty="0" err="1">
                <a:hlinkClick r:id="rId2"/>
              </a:rPr>
              <a:t>mamo</a:t>
            </a:r>
            <a:r>
              <a:rPr lang="en-US" dirty="0"/>
              <a:t> because the former was not as sacred to the Hawaiians. The </a:t>
            </a:r>
            <a:r>
              <a:rPr lang="en-US" i="1" dirty="0"/>
              <a:t>'</a:t>
            </a:r>
            <a:r>
              <a:rPr lang="en-US" i="1" dirty="0" err="1"/>
              <a:t>i'iwi'</a:t>
            </a:r>
            <a:r>
              <a:rPr lang="en-US" dirty="0" err="1"/>
              <a:t>s</a:t>
            </a:r>
            <a:r>
              <a:rPr lang="en-US" dirty="0"/>
              <a:t> feathers were highly prized by Hawaiian </a:t>
            </a:r>
            <a:r>
              <a:rPr lang="en-US" i="1" dirty="0" err="1"/>
              <a:t>ali'i</a:t>
            </a:r>
            <a:r>
              <a:rPr lang="en-US" dirty="0"/>
              <a:t> (nobility) for use in decorating </a:t>
            </a:r>
            <a:r>
              <a:rPr lang="en-US" i="1" dirty="0"/>
              <a:t>'</a:t>
            </a:r>
            <a:r>
              <a:rPr lang="en-US" i="1" dirty="0" err="1"/>
              <a:t>ahu'ula</a:t>
            </a:r>
            <a:r>
              <a:rPr lang="en-US" dirty="0"/>
              <a:t> (capes) and </a:t>
            </a:r>
            <a:r>
              <a:rPr lang="en-US" i="1" dirty="0" err="1"/>
              <a:t>mahiole</a:t>
            </a:r>
            <a:r>
              <a:rPr lang="en-US" dirty="0"/>
              <a:t> (helmets), and such uses gave the species its scientific name: </a:t>
            </a:r>
            <a:r>
              <a:rPr lang="en-US" i="1" dirty="0" err="1"/>
              <a:t>vestiaria</a:t>
            </a:r>
            <a:r>
              <a:rPr lang="en-US" dirty="0"/>
              <a:t>, which comes from the Latin for clothing, and </a:t>
            </a:r>
            <a:r>
              <a:rPr lang="en-US" i="1" dirty="0" err="1"/>
              <a:t>coccinea</a:t>
            </a:r>
            <a:r>
              <a:rPr lang="en-US" dirty="0"/>
              <a:t> means scarlet-colored. The bird is also often mentioned in Hawaiian folklore. The Hawaiian song "Sweet Lei </a:t>
            </a:r>
            <a:r>
              <a:rPr lang="en-US" dirty="0" err="1"/>
              <a:t>Mamo</a:t>
            </a:r>
            <a:r>
              <a:rPr lang="en-US" dirty="0"/>
              <a:t>" includes the line "The </a:t>
            </a:r>
            <a:r>
              <a:rPr lang="en-US" dirty="0" err="1"/>
              <a:t>i'iwi</a:t>
            </a:r>
            <a:r>
              <a:rPr lang="en-US" dirty="0"/>
              <a:t> bird, too, is a friend". The bird is capable of hovering in the air, much like </a:t>
            </a:r>
            <a:r>
              <a:rPr lang="en-US" dirty="0">
                <a:hlinkClick r:id="rId3" tooltip="Hummingbird"/>
              </a:rPr>
              <a:t>hummingbirds</a:t>
            </a:r>
            <a:r>
              <a:rPr lang="en-US" dirty="0"/>
              <a:t>. Its peculiar song consists of a couple of whistles, the sound of balls dropping in water, the rubbing of balloons together, and the squeaking of a rusty hinge.</a:t>
            </a:r>
          </a:p>
        </p:txBody>
      </p:sp>
      <p:pic>
        <p:nvPicPr>
          <p:cNvPr id="4"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5756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 Content Area</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p:spPr>
      </p:pic>
      <p:sp>
        <p:nvSpPr>
          <p:cNvPr id="5" name="Rectangle 4"/>
          <p:cNvSpPr/>
          <p:nvPr/>
        </p:nvSpPr>
        <p:spPr>
          <a:xfrm>
            <a:off x="1219200" y="2438400"/>
            <a:ext cx="6324600" cy="3693319"/>
          </a:xfrm>
          <a:prstGeom prst="rect">
            <a:avLst/>
          </a:prstGeom>
        </p:spPr>
        <p:txBody>
          <a:bodyPr wrap="square">
            <a:spAutoFit/>
          </a:bodyPr>
          <a:lstStyle/>
          <a:p>
            <a:r>
              <a:rPr lang="en-US" dirty="0"/>
              <a:t>The content area for our group is inside a database (“Curriculum Central”) being introduced to the University of Hawaii system, a database to record and store course outlines. For the purposes of </a:t>
            </a:r>
            <a:r>
              <a:rPr lang="en-US" dirty="0" smtClean="0"/>
              <a:t>ETEC 750B </a:t>
            </a:r>
            <a:r>
              <a:rPr lang="en-US" dirty="0"/>
              <a:t>we will use the test version of the database which is located at </a:t>
            </a:r>
            <a:r>
              <a:rPr lang="en-US" dirty="0">
                <a:hlinkClick r:id="rId3"/>
              </a:rPr>
              <a:t>http://cctest.its.hawaii.edu:8080/central/core/cas.jsp</a:t>
            </a:r>
            <a:r>
              <a:rPr lang="en-US" dirty="0"/>
              <a:t> The database is in use at a few campuses in the UH system: UH Hilo, </a:t>
            </a:r>
            <a:r>
              <a:rPr lang="en-US" dirty="0" err="1"/>
              <a:t>Kapi’olani</a:t>
            </a:r>
            <a:r>
              <a:rPr lang="en-US" dirty="0"/>
              <a:t> Community College, Leeward Community College, and UH Maui College. The database is soon to be piloted by the UHM College of Education, Windward Community College, and </a:t>
            </a:r>
            <a:r>
              <a:rPr lang="en-US" dirty="0" err="1" smtClean="0"/>
              <a:t>Kaua`i</a:t>
            </a:r>
            <a:r>
              <a:rPr lang="en-US" dirty="0" smtClean="0"/>
              <a:t> </a:t>
            </a:r>
            <a:r>
              <a:rPr lang="en-US" dirty="0"/>
              <a:t>Community College. </a:t>
            </a:r>
          </a:p>
        </p:txBody>
      </p:sp>
      <p:sp>
        <p:nvSpPr>
          <p:cNvPr id="7" name="Left Arrow 6">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199844443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 </a:t>
            </a:r>
            <a:br>
              <a:rPr lang="en-US" dirty="0" smtClean="0"/>
            </a:br>
            <a:r>
              <a:rPr lang="en-US" dirty="0" smtClean="0"/>
              <a:t>target population</a:t>
            </a:r>
            <a:endParaRPr lang="en-US" dirty="0"/>
          </a:p>
        </p:txBody>
      </p:sp>
      <p:sp>
        <p:nvSpPr>
          <p:cNvPr id="3" name="Content Placeholder 2"/>
          <p:cNvSpPr>
            <a:spLocks noGrp="1"/>
          </p:cNvSpPr>
          <p:nvPr>
            <p:ph idx="1"/>
          </p:nvPr>
        </p:nvSpPr>
        <p:spPr>
          <a:xfrm>
            <a:off x="1043492" y="2590800"/>
            <a:ext cx="6777317" cy="3241829"/>
          </a:xfrm>
        </p:spPr>
        <p:txBody>
          <a:bodyPr>
            <a:normAutofit fontScale="70000" lnSpcReduction="20000"/>
          </a:bodyPr>
          <a:lstStyle/>
          <a:p>
            <a:pPr marL="68580" indent="0">
              <a:buNone/>
            </a:pPr>
            <a:r>
              <a:rPr lang="en-US" dirty="0"/>
              <a:t>The population being taught are college faculty, tenured and untenured, all with a minimum of a master’s degree in their content area, some with a PhD. No assumption can be made for computer skills, organizational skills, or logic skills that the faculty may or may not have. Previous experience has shown that even faculty who teach computer courses often have difficulty the first few times that they encounter the three questions that we will focus on in the project. Previous experience has shown that some faculty may not have organized their course content around the competencies to be attained by the students. Some faculty may not yet have thought about and connected how their course content may support degree or certificate learning outcomes.</a:t>
            </a:r>
            <a:endParaRPr lang="en-US"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6" name="Left Arrow 5">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410808970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 task/problem</a:t>
            </a:r>
            <a:endParaRPr lang="en-US" dirty="0"/>
          </a:p>
        </p:txBody>
      </p:sp>
      <p:sp>
        <p:nvSpPr>
          <p:cNvPr id="3" name="Content Placeholder 2"/>
          <p:cNvSpPr>
            <a:spLocks noGrp="1"/>
          </p:cNvSpPr>
          <p:nvPr>
            <p:ph idx="1"/>
          </p:nvPr>
        </p:nvSpPr>
        <p:spPr>
          <a:xfrm>
            <a:off x="1043492" y="2667000"/>
            <a:ext cx="6777317" cy="3508977"/>
          </a:xfrm>
        </p:spPr>
        <p:txBody>
          <a:bodyPr>
            <a:normAutofit fontScale="85000" lnSpcReduction="20000"/>
          </a:bodyPr>
          <a:lstStyle/>
          <a:p>
            <a:pPr marL="68580" indent="0">
              <a:buNone/>
            </a:pPr>
            <a:r>
              <a:rPr lang="en-US" dirty="0"/>
              <a:t>Our project will focus on how to </a:t>
            </a:r>
            <a:r>
              <a:rPr lang="en-US" dirty="0" smtClean="0"/>
              <a:t>prepare </a:t>
            </a:r>
            <a:r>
              <a:rPr lang="en-US" dirty="0"/>
              <a:t>three types of course outlines used by </a:t>
            </a:r>
            <a:r>
              <a:rPr lang="en-US" dirty="0" err="1"/>
              <a:t>Kapi’olani</a:t>
            </a:r>
            <a:r>
              <a:rPr lang="en-US" dirty="0"/>
              <a:t> Community College, a progression of whole problems. The skills used in answering the questions build in increasing complexity. Basic navigation skills learned previously are assumed. The project will focus on specific sections of outlines to (1) make a course inactive, (2) update a course that exists in skeletal version, or (3) create a new course. The instructional materials prepared for ETEC 750B will focus on the tasks expected of the course proposer rather than the tasks for course reviewers and tasks for course approvers.</a:t>
            </a:r>
            <a:endParaRPr lang="en-US"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6" name="Left Arrow 5">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05521512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 of Inactive course</a:t>
            </a:r>
            <a:endParaRPr lang="en-US" dirty="0"/>
          </a:p>
        </p:txBody>
      </p:sp>
      <p:sp>
        <p:nvSpPr>
          <p:cNvPr id="6" name="Content Placeholder 5"/>
          <p:cNvSpPr>
            <a:spLocks noGrp="1"/>
          </p:cNvSpPr>
          <p:nvPr>
            <p:ph sz="quarter" idx="13"/>
          </p:nvPr>
        </p:nvSpPr>
        <p:spPr/>
        <p:txBody>
          <a:bodyPr/>
          <a:lstStyle/>
          <a:p>
            <a:r>
              <a:rPr lang="en-US" dirty="0" smtClean="0"/>
              <a:t>Text here explaining the big differences (fewer fields to fill out) and the small differences (less to fill out in a required field)</a:t>
            </a:r>
            <a:endParaRPr lang="en-US" dirty="0"/>
          </a:p>
        </p:txBody>
      </p:sp>
      <p:sp>
        <p:nvSpPr>
          <p:cNvPr id="7" name="Content Placeholder 6"/>
          <p:cNvSpPr>
            <a:spLocks noGrp="1"/>
          </p:cNvSpPr>
          <p:nvPr>
            <p:ph sz="quarter" idx="14"/>
          </p:nvPr>
        </p:nvSpPr>
        <p:spPr/>
        <p:txBody>
          <a:bodyPr/>
          <a:lstStyle/>
          <a:p>
            <a:r>
              <a:rPr lang="en-US" dirty="0" smtClean="0"/>
              <a:t>Text over graphics here</a:t>
            </a:r>
            <a:endParaRPr lang="en-US"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9" name="Left Arrow 8">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81569043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Instructions specific to </a:t>
            </a:r>
            <a:br>
              <a:rPr lang="en-US" dirty="0" smtClean="0"/>
            </a:br>
            <a:r>
              <a:rPr lang="en-US" dirty="0" smtClean="0"/>
              <a:t>inactive courses</a:t>
            </a:r>
            <a:endParaRPr lang="en-US" dirty="0"/>
          </a:p>
        </p:txBody>
      </p:sp>
      <p:sp>
        <p:nvSpPr>
          <p:cNvPr id="7" name="Content Placeholder 6"/>
          <p:cNvSpPr>
            <a:spLocks noGrp="1"/>
          </p:cNvSpPr>
          <p:nvPr>
            <p:ph idx="1"/>
          </p:nvPr>
        </p:nvSpPr>
        <p:spPr/>
        <p:txBody>
          <a:bodyPr/>
          <a:lstStyle/>
          <a:p>
            <a:r>
              <a:rPr lang="en-US" dirty="0" smtClean="0">
                <a:hlinkClick r:id="rId2"/>
              </a:rPr>
              <a:t>What to do if you make a mistake (placeholder)</a:t>
            </a:r>
            <a:endParaRPr lang="en-US" dirty="0"/>
          </a:p>
          <a:p>
            <a:r>
              <a:rPr lang="en-US" dirty="0" smtClean="0">
                <a:hlinkClick r:id="rId3"/>
              </a:rPr>
              <a:t>What a proposer might see blah </a:t>
            </a:r>
            <a:r>
              <a:rPr lang="en-US" dirty="0" err="1" smtClean="0">
                <a:hlinkClick r:id="rId3"/>
              </a:rPr>
              <a:t>blah</a:t>
            </a:r>
            <a:r>
              <a:rPr lang="en-US" dirty="0" smtClean="0">
                <a:hlinkClick r:id="rId3"/>
              </a:rPr>
              <a:t> (placeholder)</a:t>
            </a:r>
            <a:endParaRPr lang="en-US" dirty="0"/>
          </a:p>
        </p:txBody>
      </p:sp>
      <p:pic>
        <p:nvPicPr>
          <p:cNvPr id="3"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4" name="Right Arrow 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416104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about inactive courses</a:t>
            </a:r>
            <a:endParaRPr lang="en-US" dirty="0"/>
          </a:p>
        </p:txBody>
      </p:sp>
      <p:sp>
        <p:nvSpPr>
          <p:cNvPr id="3" name="Right Arrow 2">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5" name="Left Arrow 4">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939521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Example of skeleton </a:t>
            </a:r>
            <a:br>
              <a:rPr lang="en-US" dirty="0" smtClean="0"/>
            </a:br>
            <a:r>
              <a:rPr lang="en-US" dirty="0" smtClean="0"/>
              <a:t>of existing course</a:t>
            </a:r>
            <a:endParaRPr lang="en-US" dirty="0"/>
          </a:p>
        </p:txBody>
      </p:sp>
      <p:sp>
        <p:nvSpPr>
          <p:cNvPr id="10" name="Content Placeholder 9"/>
          <p:cNvSpPr>
            <a:spLocks noGrp="1"/>
          </p:cNvSpPr>
          <p:nvPr>
            <p:ph sz="quarter" idx="13"/>
          </p:nvPr>
        </p:nvSpPr>
        <p:spPr/>
        <p:txBody>
          <a:bodyPr/>
          <a:lstStyle/>
          <a:p>
            <a:r>
              <a:rPr lang="en-US" dirty="0" smtClean="0"/>
              <a:t>Text explaining why this is different from other course outlines</a:t>
            </a:r>
            <a:endParaRPr lang="en-US" dirty="0"/>
          </a:p>
        </p:txBody>
      </p:sp>
      <p:sp>
        <p:nvSpPr>
          <p:cNvPr id="11" name="Content Placeholder 10"/>
          <p:cNvSpPr>
            <a:spLocks noGrp="1"/>
          </p:cNvSpPr>
          <p:nvPr>
            <p:ph sz="quarter" idx="14"/>
          </p:nvPr>
        </p:nvSpPr>
        <p:spPr/>
        <p:txBody>
          <a:bodyPr/>
          <a:lstStyle/>
          <a:p>
            <a:r>
              <a:rPr lang="en-US" dirty="0" smtClean="0"/>
              <a:t>Sample of skeleton</a:t>
            </a:r>
            <a:endParaRPr lang="en-US" dirty="0"/>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13" name="Left Arrow 12">
            <a:hlinkClick r:id="" action="ppaction://hlinkshowjump?jump=previousslide"/>
          </p:cNvPr>
          <p:cNvSpPr/>
          <p:nvPr/>
        </p:nvSpPr>
        <p:spPr>
          <a:xfrm>
            <a:off x="292608" y="6327482"/>
            <a:ext cx="545592" cy="4240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393544875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Instructions specific to existing skeleton course outlines</a:t>
            </a:r>
            <a:endParaRPr lang="en-US" dirty="0"/>
          </a:p>
        </p:txBody>
      </p:sp>
      <p:sp>
        <p:nvSpPr>
          <p:cNvPr id="3" name="Content Placeholder 2"/>
          <p:cNvSpPr>
            <a:spLocks noGrp="1"/>
          </p:cNvSpPr>
          <p:nvPr>
            <p:ph idx="1"/>
          </p:nvPr>
        </p:nvSpPr>
        <p:spPr/>
        <p:txBody>
          <a:bodyPr/>
          <a:lstStyle/>
          <a:p>
            <a:r>
              <a:rPr lang="en-US" dirty="0" smtClean="0">
                <a:hlinkClick r:id="rId2"/>
              </a:rPr>
              <a:t>demonstration of </a:t>
            </a:r>
            <a:r>
              <a:rPr lang="en-US" dirty="0" err="1" smtClean="0">
                <a:hlinkClick r:id="rId2"/>
              </a:rPr>
              <a:t>mouseover</a:t>
            </a:r>
            <a:endParaRPr lang="en-US" dirty="0" smtClean="0"/>
          </a:p>
          <a:p>
            <a:r>
              <a:rPr lang="en-US" dirty="0" smtClean="0">
                <a:hlinkClick r:id="rId3"/>
              </a:rPr>
              <a:t>demonstration of ART 101 prerequisite input</a:t>
            </a:r>
            <a:endParaRPr lang="en-US" dirty="0" smtClean="0"/>
          </a:p>
          <a:p>
            <a:r>
              <a:rPr lang="en-US" dirty="0" smtClean="0">
                <a:hlinkClick r:id="rId4"/>
              </a:rPr>
              <a:t>demonstration of ENG 100, ENG 160, ESL 100 </a:t>
            </a:r>
            <a:r>
              <a:rPr lang="en-US" dirty="0" err="1" smtClean="0">
                <a:hlinkClick r:id="rId4"/>
              </a:rPr>
              <a:t>prereq</a:t>
            </a:r>
            <a:r>
              <a:rPr lang="en-US" dirty="0" smtClean="0">
                <a:hlinkClick r:id="rId4"/>
              </a:rPr>
              <a:t> input</a:t>
            </a:r>
            <a:endParaRPr lang="en-US" dirty="0"/>
          </a:p>
        </p:txBody>
      </p:sp>
      <p:pic>
        <p:nvPicPr>
          <p:cNvPr id="4" name="Content Placeholder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8200" y="-1524000"/>
            <a:ext cx="3494084" cy="2121408"/>
          </a:xfrm>
          <a:prstGeom prst="rect">
            <a:avLst/>
          </a:prstGeom>
        </p:spPr>
      </p:pic>
      <p:sp>
        <p:nvSpPr>
          <p:cNvPr id="5" name="Right Arrow 4">
            <a:hlinkClick r:id="" action="ppaction://hlinkshowjump?jump=nextslide"/>
          </p:cNvPr>
          <p:cNvSpPr/>
          <p:nvPr/>
        </p:nvSpPr>
        <p:spPr>
          <a:xfrm>
            <a:off x="7620000" y="5410200"/>
            <a:ext cx="990600" cy="1066800"/>
          </a:xfrm>
          <a:prstGeom prst="rightArrow">
            <a:avLst>
              <a:gd name="adj1" fmla="val 70107"/>
              <a:gd name="adj2" fmla="val 48172"/>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1">
                    <a:satMod val="175000"/>
                    <a:alpha val="40000"/>
                  </a:schemeClr>
                </a:glow>
              </a:effectLst>
            </a:endParaRPr>
          </a:p>
        </p:txBody>
      </p:sp>
    </p:spTree>
    <p:extLst>
      <p:ext uri="{BB962C8B-B14F-4D97-AF65-F5344CB8AC3E}">
        <p14:creationId xmlns:p14="http://schemas.microsoft.com/office/powerpoint/2010/main" val="161705792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212</TotalTime>
  <Words>1066</Words>
  <Application>Microsoft Office PowerPoint</Application>
  <PresentationFormat>On-screen Show (4:3)</PresentationFormat>
  <Paragraphs>50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Austin</vt:lpstr>
      <vt:lpstr>Ao`ao `i`iwi</vt:lpstr>
      <vt:lpstr>Introduction – Content Area</vt:lpstr>
      <vt:lpstr>Introduction –  target population</vt:lpstr>
      <vt:lpstr>Introduction – task/problem</vt:lpstr>
      <vt:lpstr>Example of Inactive course</vt:lpstr>
      <vt:lpstr>Instructions specific to  inactive courses</vt:lpstr>
      <vt:lpstr>Quiz about inactive courses</vt:lpstr>
      <vt:lpstr>Example of skeleton  of existing course</vt:lpstr>
      <vt:lpstr>Instructions specific to existing skeleton course outlines</vt:lpstr>
      <vt:lpstr>Quiz about skeleton courses</vt:lpstr>
      <vt:lpstr>Examples of new courses  from scratch</vt:lpstr>
      <vt:lpstr>Instructions specific to new courses</vt:lpstr>
      <vt:lpstr>Quiz about new courses</vt:lpstr>
      <vt:lpstr>Summary or comparison chart for three types of courses</vt:lpstr>
      <vt:lpstr>Q&amp;A from peer review</vt:lpstr>
      <vt:lpstr>Q&amp;A from peer review</vt:lpstr>
      <vt:lpstr>Q&amp;A from peer review</vt:lpstr>
      <vt:lpstr>About the `i`iwi bird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Ao`ao `i`iwi</dc:title>
  <dc:creator>Windows User</dc:creator>
  <cp:lastModifiedBy>Windows User</cp:lastModifiedBy>
  <cp:revision>26</cp:revision>
  <dcterms:created xsi:type="dcterms:W3CDTF">2012-03-02T22:41:45Z</dcterms:created>
  <dcterms:modified xsi:type="dcterms:W3CDTF">2012-03-03T02:14:20Z</dcterms:modified>
</cp:coreProperties>
</file>